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pitchFamily="34" charset="0"/>
      <p:regular r:id="rId22"/>
    </p:embeddedFont>
    <p:embeddedFont>
      <p:font typeface="Calibri" panose="020F0502020204030204" pitchFamily="34" charset="0"/>
      <p:regular r:id="rId23"/>
      <p:bold r:id="rId24"/>
      <p:italic r:id="rId25"/>
      <p:boldItalic r:id="rId26"/>
    </p:embeddedFont>
    <p:embeddedFont>
      <p:font typeface="Fredoka One" panose="02000000000000000000" pitchFamily="2" charset="77"/>
      <p:regular r:id="rId27"/>
    </p:embeddedFont>
    <p:embeddedFont>
      <p:font typeface="Gagalin" pitchFamily="2" charset="0"/>
      <p:regular r:id="rId28"/>
    </p:embeddedFont>
    <p:embeddedFont>
      <p:font typeface="HK Grotesk Bold" pitchFamily="2" charset="77"/>
      <p:regular r:id="rId29"/>
      <p:bold r:id="rId30"/>
    </p:embeddedFont>
    <p:embeddedFont>
      <p:font typeface="Open Sans Light" panose="020F0302020204030204" pitchFamily="34" charset="0"/>
      <p:regular r:id="rId31"/>
      <p:italic r:id="rId32"/>
    </p:embeddedFont>
    <p:embeddedFont>
      <p:font typeface="Pridi Regular" pitchFamily="2" charset="-3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599" autoAdjust="0"/>
  </p:normalViewPr>
  <p:slideViewPr>
    <p:cSldViewPr>
      <p:cViewPr varScale="1">
        <p:scale>
          <a:sx n="70" d="100"/>
          <a:sy n="70" d="100"/>
        </p:scale>
        <p:origin x="84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15.03.2022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3/15/22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r="1692" b="17001"/>
          <a:stretch>
            <a:fillRect/>
          </a:stretch>
        </p:blipFill>
        <p:spPr>
          <a:xfrm>
            <a:off x="0" y="0"/>
            <a:ext cx="18288000" cy="10287000"/>
          </a:xfrm>
          <a:prstGeom prst="rect">
            <a:avLst/>
          </a:prstGeom>
        </p:spPr>
      </p:pic>
      <p:sp>
        <p:nvSpPr>
          <p:cNvPr id="3" name="TextBox 3"/>
          <p:cNvSpPr txBox="1"/>
          <p:nvPr/>
        </p:nvSpPr>
        <p:spPr>
          <a:xfrm>
            <a:off x="2409402" y="2541025"/>
            <a:ext cx="8992971" cy="2783371"/>
          </a:xfrm>
          <a:prstGeom prst="rect">
            <a:avLst/>
          </a:prstGeom>
        </p:spPr>
        <p:txBody>
          <a:bodyPr lIns="0" tIns="0" rIns="0" bIns="0" rtlCol="0" anchor="t">
            <a:spAutoFit/>
          </a:bodyPr>
          <a:lstStyle/>
          <a:p>
            <a:pPr>
              <a:lnSpc>
                <a:spcPts val="7275"/>
              </a:lnSpc>
            </a:pPr>
            <a:r>
              <a:rPr lang="en-US" sz="6326">
                <a:solidFill>
                  <a:srgbClr val="FFFFFF"/>
                </a:solidFill>
                <a:latin typeface="Gagalin"/>
              </a:rPr>
              <a:t>Sensor System for </a:t>
            </a:r>
          </a:p>
          <a:p>
            <a:pPr>
              <a:lnSpc>
                <a:spcPts val="7275"/>
              </a:lnSpc>
            </a:pPr>
            <a:r>
              <a:rPr lang="en-US" sz="6326">
                <a:solidFill>
                  <a:srgbClr val="FFFFFF"/>
                </a:solidFill>
                <a:latin typeface="Gagalin"/>
              </a:rPr>
              <a:t>Measuring Volume </a:t>
            </a:r>
          </a:p>
          <a:p>
            <a:pPr>
              <a:lnSpc>
                <a:spcPts val="7275"/>
              </a:lnSpc>
            </a:pPr>
            <a:r>
              <a:rPr lang="en-US" sz="6326">
                <a:solidFill>
                  <a:srgbClr val="FFFFFF"/>
                </a:solidFill>
                <a:latin typeface="Gagalin"/>
              </a:rPr>
              <a:t>of Materials on Truck</a:t>
            </a:r>
          </a:p>
        </p:txBody>
      </p:sp>
      <p:sp>
        <p:nvSpPr>
          <p:cNvPr id="4" name="TextBox 4"/>
          <p:cNvSpPr txBox="1"/>
          <p:nvPr/>
        </p:nvSpPr>
        <p:spPr>
          <a:xfrm>
            <a:off x="12313622" y="9267825"/>
            <a:ext cx="5974378" cy="771525"/>
          </a:xfrm>
          <a:prstGeom prst="rect">
            <a:avLst/>
          </a:prstGeom>
        </p:spPr>
        <p:txBody>
          <a:bodyPr lIns="0" tIns="0" rIns="0" bIns="0" rtlCol="0" anchor="t">
            <a:spAutoFit/>
          </a:bodyPr>
          <a:lstStyle/>
          <a:p>
            <a:pPr algn="ctr">
              <a:lnSpc>
                <a:spcPts val="3087"/>
              </a:lnSpc>
              <a:spcBef>
                <a:spcPct val="0"/>
              </a:spcBef>
            </a:pPr>
            <a:r>
              <a:rPr lang="en-US" sz="2572">
                <a:solidFill>
                  <a:srgbClr val="000000"/>
                </a:solidFill>
                <a:latin typeface="Fredoka One"/>
              </a:rPr>
              <a:t>Chanwira   Viteepanya   610615007</a:t>
            </a:r>
          </a:p>
          <a:p>
            <a:pPr algn="ctr">
              <a:lnSpc>
                <a:spcPts val="3087"/>
              </a:lnSpc>
              <a:spcBef>
                <a:spcPct val="0"/>
              </a:spcBef>
            </a:pPr>
            <a:r>
              <a:rPr lang="en-US" sz="2572">
                <a:solidFill>
                  <a:srgbClr val="000000"/>
                </a:solidFill>
                <a:latin typeface="Fredoka One"/>
              </a:rPr>
              <a:t>Chanawat Jantawang     610615008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805398" y="5704860"/>
            <a:ext cx="5330160" cy="3553440"/>
          </a:xfrm>
          <a:prstGeom prst="rect">
            <a:avLst/>
          </a:prstGeom>
        </p:spPr>
      </p:pic>
      <p:sp>
        <p:nvSpPr>
          <p:cNvPr id="3" name="TextBox 3"/>
          <p:cNvSpPr txBox="1"/>
          <p:nvPr/>
        </p:nvSpPr>
        <p:spPr>
          <a:xfrm>
            <a:off x="-1116746" y="190500"/>
            <a:ext cx="6910238" cy="1330073"/>
          </a:xfrm>
          <a:prstGeom prst="rect">
            <a:avLst/>
          </a:prstGeom>
        </p:spPr>
        <p:txBody>
          <a:bodyPr lIns="0" tIns="0" rIns="0" bIns="0" rtlCol="0" anchor="t">
            <a:spAutoFit/>
          </a:bodyPr>
          <a:lstStyle/>
          <a:p>
            <a:pPr algn="ctr">
              <a:lnSpc>
                <a:spcPts val="10818"/>
              </a:lnSpc>
            </a:pPr>
            <a:r>
              <a:rPr lang="en-US" sz="7727">
                <a:solidFill>
                  <a:srgbClr val="2B3786"/>
                </a:solidFill>
                <a:latin typeface="Gagalin"/>
              </a:rPr>
              <a:t>Model </a:t>
            </a:r>
          </a:p>
        </p:txBody>
      </p:sp>
      <p:sp>
        <p:nvSpPr>
          <p:cNvPr id="4" name="TextBox 4"/>
          <p:cNvSpPr txBox="1"/>
          <p:nvPr/>
        </p:nvSpPr>
        <p:spPr>
          <a:xfrm>
            <a:off x="11689649" y="9446678"/>
            <a:ext cx="5942558" cy="356235"/>
          </a:xfrm>
          <a:prstGeom prst="rect">
            <a:avLst/>
          </a:prstGeom>
        </p:spPr>
        <p:txBody>
          <a:bodyPr lIns="0" tIns="0" rIns="0" bIns="0" rtlCol="0" anchor="t">
            <a:spAutoFit/>
          </a:bodyPr>
          <a:lstStyle/>
          <a:p>
            <a:pPr algn="ctr">
              <a:lnSpc>
                <a:spcPts val="2940"/>
              </a:lnSpc>
            </a:pPr>
            <a:r>
              <a:rPr lang="en-US" sz="2100">
                <a:solidFill>
                  <a:srgbClr val="2B3786"/>
                </a:solidFill>
                <a:latin typeface="Open Sans Light"/>
              </a:rPr>
              <a:t>Scale  1: 6557  compare with ISUZU NPR75HXXXU</a:t>
            </a:r>
          </a:p>
        </p:txBody>
      </p:sp>
      <p:pic>
        <p:nvPicPr>
          <p:cNvPr id="5" name="Picture 5"/>
          <p:cNvPicPr>
            <a:picLocks noChangeAspect="1"/>
          </p:cNvPicPr>
          <p:nvPr/>
        </p:nvPicPr>
        <p:blipFill>
          <a:blip r:embed="rId4"/>
          <a:srcRect/>
          <a:stretch>
            <a:fillRect/>
          </a:stretch>
        </p:blipFill>
        <p:spPr>
          <a:xfrm>
            <a:off x="6872559" y="1793510"/>
            <a:ext cx="4976527" cy="7464790"/>
          </a:xfrm>
          <a:prstGeom prst="rect">
            <a:avLst/>
          </a:prstGeom>
        </p:spPr>
      </p:pic>
      <p:pic>
        <p:nvPicPr>
          <p:cNvPr id="6" name="Picture 6"/>
          <p:cNvPicPr>
            <a:picLocks noChangeAspect="1"/>
          </p:cNvPicPr>
          <p:nvPr/>
        </p:nvPicPr>
        <p:blipFill>
          <a:blip r:embed="rId5"/>
          <a:srcRect/>
          <a:stretch>
            <a:fillRect/>
          </a:stretch>
        </p:blipFill>
        <p:spPr>
          <a:xfrm>
            <a:off x="12466412" y="1793510"/>
            <a:ext cx="4976527" cy="7464790"/>
          </a:xfrm>
          <a:prstGeom prst="rect">
            <a:avLst/>
          </a:prstGeom>
        </p:spPr>
      </p:pic>
      <p:pic>
        <p:nvPicPr>
          <p:cNvPr id="7" name="Picture 7"/>
          <p:cNvPicPr>
            <a:picLocks noChangeAspect="1"/>
          </p:cNvPicPr>
          <p:nvPr/>
        </p:nvPicPr>
        <p:blipFill>
          <a:blip r:embed="rId6"/>
          <a:srcRect/>
          <a:stretch>
            <a:fillRect/>
          </a:stretch>
        </p:blipFill>
        <p:spPr>
          <a:xfrm>
            <a:off x="805398" y="1793510"/>
            <a:ext cx="5330160" cy="354899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299435" y="291143"/>
            <a:ext cx="1919730" cy="2163630"/>
          </a:xfrm>
          <a:prstGeom prst="rect">
            <a:avLst/>
          </a:prstGeom>
        </p:spPr>
      </p:pic>
      <p:pic>
        <p:nvPicPr>
          <p:cNvPr id="3" name="Picture 3"/>
          <p:cNvPicPr>
            <a:picLocks noChangeAspect="1"/>
          </p:cNvPicPr>
          <p:nvPr/>
        </p:nvPicPr>
        <p:blipFill>
          <a:blip r:embed="rId5"/>
          <a:srcRect/>
          <a:stretch>
            <a:fillRect/>
          </a:stretch>
        </p:blipFill>
        <p:spPr>
          <a:xfrm>
            <a:off x="8855136" y="2454774"/>
            <a:ext cx="9694883" cy="5453372"/>
          </a:xfrm>
          <a:prstGeom prst="rect">
            <a:avLst/>
          </a:prstGeom>
        </p:spPr>
      </p:pic>
      <p:pic>
        <p:nvPicPr>
          <p:cNvPr id="4" name="Picture 4"/>
          <p:cNvPicPr>
            <a:picLocks noChangeAspect="1"/>
          </p:cNvPicPr>
          <p:nvPr/>
        </p:nvPicPr>
        <p:blipFill>
          <a:blip r:embed="rId6"/>
          <a:srcRect/>
          <a:stretch>
            <a:fillRect/>
          </a:stretch>
        </p:blipFill>
        <p:spPr>
          <a:xfrm>
            <a:off x="1510528" y="2454774"/>
            <a:ext cx="6622031" cy="4411928"/>
          </a:xfrm>
          <a:prstGeom prst="rect">
            <a:avLst/>
          </a:prstGeom>
        </p:spPr>
      </p:pic>
      <p:sp>
        <p:nvSpPr>
          <p:cNvPr id="5" name="TextBox 5"/>
          <p:cNvSpPr txBox="1"/>
          <p:nvPr/>
        </p:nvSpPr>
        <p:spPr>
          <a:xfrm>
            <a:off x="-530011" y="1019175"/>
            <a:ext cx="15065872" cy="1085850"/>
          </a:xfrm>
          <a:prstGeom prst="rect">
            <a:avLst/>
          </a:prstGeom>
        </p:spPr>
        <p:txBody>
          <a:bodyPr lIns="0" tIns="0" rIns="0" bIns="0" rtlCol="0" anchor="t">
            <a:spAutoFit/>
          </a:bodyPr>
          <a:lstStyle/>
          <a:p>
            <a:pPr algn="ctr">
              <a:lnSpc>
                <a:spcPts val="8548"/>
              </a:lnSpc>
              <a:spcBef>
                <a:spcPct val="0"/>
              </a:spcBef>
            </a:pPr>
            <a:r>
              <a:rPr lang="en-US" sz="7123">
                <a:solidFill>
                  <a:srgbClr val="FFFFFF"/>
                </a:solidFill>
                <a:latin typeface="Gagalin"/>
              </a:rPr>
              <a:t>How it measure the Volume ?</a:t>
            </a:r>
          </a:p>
        </p:txBody>
      </p:sp>
      <p:sp>
        <p:nvSpPr>
          <p:cNvPr id="6" name="TextBox 6"/>
          <p:cNvSpPr txBox="1"/>
          <p:nvPr/>
        </p:nvSpPr>
        <p:spPr>
          <a:xfrm>
            <a:off x="1510528" y="7376590"/>
            <a:ext cx="7344608" cy="1856426"/>
          </a:xfrm>
          <a:prstGeom prst="rect">
            <a:avLst/>
          </a:prstGeom>
        </p:spPr>
        <p:txBody>
          <a:bodyPr lIns="0" tIns="0" rIns="0" bIns="0" rtlCol="0" anchor="t">
            <a:spAutoFit/>
          </a:bodyPr>
          <a:lstStyle/>
          <a:p>
            <a:pPr>
              <a:lnSpc>
                <a:spcPts val="3727"/>
              </a:lnSpc>
            </a:pPr>
            <a:r>
              <a:rPr lang="en-US" sz="2662">
                <a:solidFill>
                  <a:srgbClr val="FFFFFF"/>
                </a:solidFill>
                <a:latin typeface="Fredoka One"/>
              </a:rPr>
              <a:t>Measured by measuring the volume of the material behind the actual truck and be compared to measure the results with the values obtained from the program.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826571" y="788819"/>
            <a:ext cx="10432729" cy="9136738"/>
          </a:xfrm>
          <a:prstGeom prst="rect">
            <a:avLst/>
          </a:prstGeom>
        </p:spPr>
      </p:pic>
      <p:pic>
        <p:nvPicPr>
          <p:cNvPr id="3" name="Picture 3"/>
          <p:cNvPicPr>
            <a:picLocks noChangeAspect="1"/>
          </p:cNvPicPr>
          <p:nvPr/>
        </p:nvPicPr>
        <p:blipFill>
          <a:blip r:embed="rId4"/>
          <a:srcRect l="7163" r="11342"/>
          <a:stretch>
            <a:fillRect/>
          </a:stretch>
        </p:blipFill>
        <p:spPr>
          <a:xfrm>
            <a:off x="790068" y="2775157"/>
            <a:ext cx="6901017" cy="56971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794825" y="2496121"/>
            <a:ext cx="12698350" cy="7139336"/>
          </a:xfrm>
          <a:prstGeom prst="rect">
            <a:avLst/>
          </a:prstGeom>
        </p:spPr>
      </p:pic>
      <p:sp>
        <p:nvSpPr>
          <p:cNvPr id="3" name="TextBox 3"/>
          <p:cNvSpPr txBox="1"/>
          <p:nvPr/>
        </p:nvSpPr>
        <p:spPr>
          <a:xfrm>
            <a:off x="1028700" y="672429"/>
            <a:ext cx="12656498" cy="972894"/>
          </a:xfrm>
          <a:prstGeom prst="rect">
            <a:avLst/>
          </a:prstGeom>
        </p:spPr>
        <p:txBody>
          <a:bodyPr lIns="0" tIns="0" rIns="0" bIns="0" rtlCol="0" anchor="t">
            <a:spAutoFit/>
          </a:bodyPr>
          <a:lstStyle/>
          <a:p>
            <a:pPr algn="ctr">
              <a:lnSpc>
                <a:spcPts val="7800"/>
              </a:lnSpc>
            </a:pPr>
            <a:r>
              <a:rPr lang="en-US" sz="5572">
                <a:solidFill>
                  <a:srgbClr val="2B3786"/>
                </a:solidFill>
                <a:latin typeface="Gagalin"/>
              </a:rPr>
              <a:t>Autonomic number plate recognition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05504" y="3305539"/>
            <a:ext cx="7309311" cy="5481983"/>
          </a:xfrm>
          <a:prstGeom prst="rect">
            <a:avLst/>
          </a:prstGeom>
        </p:spPr>
      </p:pic>
      <p:pic>
        <p:nvPicPr>
          <p:cNvPr id="3" name="Picture 3"/>
          <p:cNvPicPr>
            <a:picLocks noChangeAspect="1"/>
          </p:cNvPicPr>
          <p:nvPr/>
        </p:nvPicPr>
        <p:blipFill>
          <a:blip r:embed="rId3"/>
          <a:srcRect/>
          <a:stretch>
            <a:fillRect/>
          </a:stretch>
        </p:blipFill>
        <p:spPr>
          <a:xfrm>
            <a:off x="9653719" y="3083336"/>
            <a:ext cx="7605581" cy="5704186"/>
          </a:xfrm>
          <a:prstGeom prst="rect">
            <a:avLst/>
          </a:prstGeom>
        </p:spPr>
      </p:pic>
      <p:sp>
        <p:nvSpPr>
          <p:cNvPr id="4" name="TextBox 4"/>
          <p:cNvSpPr txBox="1"/>
          <p:nvPr/>
        </p:nvSpPr>
        <p:spPr>
          <a:xfrm>
            <a:off x="1028700" y="1057275"/>
            <a:ext cx="13791456" cy="935521"/>
          </a:xfrm>
          <a:prstGeom prst="rect">
            <a:avLst/>
          </a:prstGeom>
        </p:spPr>
        <p:txBody>
          <a:bodyPr lIns="0" tIns="0" rIns="0" bIns="0" rtlCol="0" anchor="t">
            <a:spAutoFit/>
          </a:bodyPr>
          <a:lstStyle/>
          <a:p>
            <a:pPr algn="ctr">
              <a:lnSpc>
                <a:spcPts val="7275"/>
              </a:lnSpc>
              <a:spcBef>
                <a:spcPct val="0"/>
              </a:spcBef>
            </a:pPr>
            <a:r>
              <a:rPr lang="en-US" sz="6326">
                <a:solidFill>
                  <a:srgbClr val="2B3786"/>
                </a:solidFill>
                <a:latin typeface="Gagalin"/>
              </a:rPr>
              <a:t>Autonomic number plate recognition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794825" y="2496121"/>
            <a:ext cx="12698350" cy="7139336"/>
          </a:xfrm>
          <a:prstGeom prst="rect">
            <a:avLst/>
          </a:prstGeom>
        </p:spPr>
      </p:pic>
      <p:sp>
        <p:nvSpPr>
          <p:cNvPr id="3" name="TextBox 3"/>
          <p:cNvSpPr txBox="1"/>
          <p:nvPr/>
        </p:nvSpPr>
        <p:spPr>
          <a:xfrm>
            <a:off x="1028700" y="1057275"/>
            <a:ext cx="13791456" cy="935521"/>
          </a:xfrm>
          <a:prstGeom prst="rect">
            <a:avLst/>
          </a:prstGeom>
        </p:spPr>
        <p:txBody>
          <a:bodyPr lIns="0" tIns="0" rIns="0" bIns="0" rtlCol="0" anchor="t">
            <a:spAutoFit/>
          </a:bodyPr>
          <a:lstStyle/>
          <a:p>
            <a:pPr algn="ctr">
              <a:lnSpc>
                <a:spcPts val="7275"/>
              </a:lnSpc>
              <a:spcBef>
                <a:spcPct val="0"/>
              </a:spcBef>
            </a:pPr>
            <a:r>
              <a:rPr lang="en-US" sz="6326">
                <a:solidFill>
                  <a:srgbClr val="2B3786"/>
                </a:solidFill>
                <a:latin typeface="Gagalin"/>
              </a:rPr>
              <a:t>Autonomic number plate recognition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sp>
        <p:nvSpPr>
          <p:cNvPr id="2" name="AutoShape 2"/>
          <p:cNvSpPr/>
          <p:nvPr/>
        </p:nvSpPr>
        <p:spPr>
          <a:xfrm>
            <a:off x="9144000" y="2145751"/>
            <a:ext cx="9144000" cy="8141249"/>
          </a:xfrm>
          <a:prstGeom prst="rect">
            <a:avLst/>
          </a:prstGeom>
          <a:solidFill>
            <a:srgbClr val="F0F2F6">
              <a:alpha val="84706"/>
            </a:srgbClr>
          </a:solidFill>
        </p:spPr>
      </p:sp>
      <p:sp>
        <p:nvSpPr>
          <p:cNvPr id="3" name="AutoShape 3"/>
          <p:cNvSpPr/>
          <p:nvPr/>
        </p:nvSpPr>
        <p:spPr>
          <a:xfrm>
            <a:off x="0" y="2145751"/>
            <a:ext cx="9144000" cy="8141249"/>
          </a:xfrm>
          <a:prstGeom prst="rect">
            <a:avLst/>
          </a:prstGeom>
          <a:solidFill>
            <a:srgbClr val="F0F2F6"/>
          </a:solidFill>
        </p:spPr>
      </p:sp>
      <p:pic>
        <p:nvPicPr>
          <p:cNvPr id="4" name="Picture 4"/>
          <p:cNvPicPr>
            <a:picLocks noChangeAspect="1"/>
          </p:cNvPicPr>
          <p:nvPr/>
        </p:nvPicPr>
        <p:blipFill>
          <a:blip r:embed="rId3"/>
          <a:srcRect/>
          <a:stretch>
            <a:fillRect/>
          </a:stretch>
        </p:blipFill>
        <p:spPr>
          <a:xfrm>
            <a:off x="1544205" y="1737231"/>
            <a:ext cx="15199590" cy="8549769"/>
          </a:xfrm>
          <a:prstGeom prst="rect">
            <a:avLst/>
          </a:prstGeom>
        </p:spPr>
      </p:pic>
      <p:sp>
        <p:nvSpPr>
          <p:cNvPr id="5" name="TextBox 5"/>
          <p:cNvSpPr txBox="1"/>
          <p:nvPr/>
        </p:nvSpPr>
        <p:spPr>
          <a:xfrm>
            <a:off x="7596257" y="523756"/>
            <a:ext cx="3095486" cy="1000364"/>
          </a:xfrm>
          <a:prstGeom prst="rect">
            <a:avLst/>
          </a:prstGeom>
        </p:spPr>
        <p:txBody>
          <a:bodyPr lIns="0" tIns="0" rIns="0" bIns="0" rtlCol="0" anchor="t">
            <a:spAutoFit/>
          </a:bodyPr>
          <a:lstStyle/>
          <a:p>
            <a:pPr algn="ctr">
              <a:lnSpc>
                <a:spcPts val="7801"/>
              </a:lnSpc>
              <a:spcBef>
                <a:spcPct val="0"/>
              </a:spcBef>
            </a:pPr>
            <a:r>
              <a:rPr lang="en-US" sz="6501">
                <a:solidFill>
                  <a:srgbClr val="FFFFFF"/>
                </a:solidFill>
                <a:latin typeface="Gagalin"/>
              </a:rPr>
              <a:t>website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sp>
        <p:nvSpPr>
          <p:cNvPr id="2" name="AutoShape 2"/>
          <p:cNvSpPr/>
          <p:nvPr/>
        </p:nvSpPr>
        <p:spPr>
          <a:xfrm>
            <a:off x="9144000" y="2116359"/>
            <a:ext cx="9144000" cy="8170641"/>
          </a:xfrm>
          <a:prstGeom prst="rect">
            <a:avLst/>
          </a:prstGeom>
          <a:solidFill>
            <a:srgbClr val="F0F2F6">
              <a:alpha val="84706"/>
            </a:srgbClr>
          </a:solidFill>
        </p:spPr>
      </p:sp>
      <p:sp>
        <p:nvSpPr>
          <p:cNvPr id="3" name="AutoShape 3"/>
          <p:cNvSpPr/>
          <p:nvPr/>
        </p:nvSpPr>
        <p:spPr>
          <a:xfrm>
            <a:off x="0" y="2116359"/>
            <a:ext cx="9144000" cy="8170641"/>
          </a:xfrm>
          <a:prstGeom prst="rect">
            <a:avLst/>
          </a:prstGeom>
          <a:solidFill>
            <a:srgbClr val="F0F2F6"/>
          </a:solidFill>
        </p:spPr>
      </p:sp>
      <p:pic>
        <p:nvPicPr>
          <p:cNvPr id="4" name="Picture 4"/>
          <p:cNvPicPr>
            <a:picLocks noChangeAspect="1"/>
          </p:cNvPicPr>
          <p:nvPr/>
        </p:nvPicPr>
        <p:blipFill>
          <a:blip r:embed="rId3"/>
          <a:srcRect/>
          <a:stretch>
            <a:fillRect/>
          </a:stretch>
        </p:blipFill>
        <p:spPr>
          <a:xfrm>
            <a:off x="5461324" y="2237657"/>
            <a:ext cx="13178459" cy="8049343"/>
          </a:xfrm>
          <a:prstGeom prst="rect">
            <a:avLst/>
          </a:prstGeom>
        </p:spPr>
      </p:pic>
      <p:sp>
        <p:nvSpPr>
          <p:cNvPr id="5" name="TextBox 5"/>
          <p:cNvSpPr txBox="1"/>
          <p:nvPr/>
        </p:nvSpPr>
        <p:spPr>
          <a:xfrm>
            <a:off x="5461324" y="523756"/>
            <a:ext cx="7365353" cy="1000364"/>
          </a:xfrm>
          <a:prstGeom prst="rect">
            <a:avLst/>
          </a:prstGeom>
        </p:spPr>
        <p:txBody>
          <a:bodyPr lIns="0" tIns="0" rIns="0" bIns="0" rtlCol="0" anchor="t">
            <a:spAutoFit/>
          </a:bodyPr>
          <a:lstStyle/>
          <a:p>
            <a:pPr algn="ctr">
              <a:lnSpc>
                <a:spcPts val="7801"/>
              </a:lnSpc>
              <a:spcBef>
                <a:spcPct val="0"/>
              </a:spcBef>
            </a:pPr>
            <a:r>
              <a:rPr lang="en-US" sz="6501">
                <a:solidFill>
                  <a:srgbClr val="FFFFFF"/>
                </a:solidFill>
                <a:latin typeface="Gagalin"/>
              </a:rPr>
              <a:t>Experiment results</a:t>
            </a:r>
          </a:p>
        </p:txBody>
      </p:sp>
      <p:sp>
        <p:nvSpPr>
          <p:cNvPr id="6" name="TextBox 6"/>
          <p:cNvSpPr txBox="1"/>
          <p:nvPr/>
        </p:nvSpPr>
        <p:spPr>
          <a:xfrm>
            <a:off x="178989" y="4451308"/>
            <a:ext cx="4923383" cy="1811020"/>
          </a:xfrm>
          <a:prstGeom prst="rect">
            <a:avLst/>
          </a:prstGeom>
        </p:spPr>
        <p:txBody>
          <a:bodyPr lIns="0" tIns="0" rIns="0" bIns="0" rtlCol="0" anchor="t">
            <a:spAutoFit/>
          </a:bodyPr>
          <a:lstStyle/>
          <a:p>
            <a:pPr algn="ctr">
              <a:lnSpc>
                <a:spcPts val="7279"/>
              </a:lnSpc>
            </a:pPr>
            <a:r>
              <a:rPr lang="en-US" sz="5199">
                <a:solidFill>
                  <a:srgbClr val="000000"/>
                </a:solidFill>
                <a:latin typeface="Pridi Regular"/>
              </a:rPr>
              <a:t>Accuracy score </a:t>
            </a:r>
          </a:p>
          <a:p>
            <a:pPr algn="ctr">
              <a:lnSpc>
                <a:spcPts val="7279"/>
              </a:lnSpc>
            </a:pPr>
            <a:r>
              <a:rPr lang="en-US" sz="5199">
                <a:solidFill>
                  <a:srgbClr val="000000"/>
                </a:solidFill>
                <a:latin typeface="Pridi Regular"/>
              </a:rPr>
              <a:t>up to 86%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0" y="2390775"/>
            <a:ext cx="18284916" cy="7896225"/>
          </a:xfrm>
          <a:prstGeom prst="rect">
            <a:avLst/>
          </a:prstGeom>
          <a:solidFill>
            <a:srgbClr val="2B3786">
              <a:alpha val="60000"/>
            </a:srgbClr>
          </a:solidFill>
        </p:spPr>
      </p:sp>
      <p:sp>
        <p:nvSpPr>
          <p:cNvPr id="3" name="TextBox 3"/>
          <p:cNvSpPr txBox="1"/>
          <p:nvPr/>
        </p:nvSpPr>
        <p:spPr>
          <a:xfrm>
            <a:off x="1028700" y="584457"/>
            <a:ext cx="18482340" cy="1362075"/>
          </a:xfrm>
          <a:prstGeom prst="rect">
            <a:avLst/>
          </a:prstGeom>
        </p:spPr>
        <p:txBody>
          <a:bodyPr lIns="0" tIns="0" rIns="0" bIns="0" rtlCol="0" anchor="t">
            <a:spAutoFit/>
          </a:bodyPr>
          <a:lstStyle/>
          <a:p>
            <a:pPr>
              <a:lnSpc>
                <a:spcPts val="10799"/>
              </a:lnSpc>
            </a:pPr>
            <a:r>
              <a:rPr lang="en-US" sz="8999">
                <a:solidFill>
                  <a:srgbClr val="302B70"/>
                </a:solidFill>
                <a:latin typeface="Gagalin"/>
              </a:rPr>
              <a:t>Conclusion </a:t>
            </a:r>
          </a:p>
        </p:txBody>
      </p:sp>
      <p:sp>
        <p:nvSpPr>
          <p:cNvPr id="4" name="TextBox 4"/>
          <p:cNvSpPr txBox="1"/>
          <p:nvPr/>
        </p:nvSpPr>
        <p:spPr>
          <a:xfrm>
            <a:off x="1855462" y="3020119"/>
            <a:ext cx="14573993" cy="7843554"/>
          </a:xfrm>
          <a:prstGeom prst="rect">
            <a:avLst/>
          </a:prstGeom>
        </p:spPr>
        <p:txBody>
          <a:bodyPr lIns="0" tIns="0" rIns="0" bIns="0" rtlCol="0" anchor="t">
            <a:spAutoFit/>
          </a:bodyPr>
          <a:lstStyle/>
          <a:p>
            <a:pPr>
              <a:lnSpc>
                <a:spcPts val="4764"/>
              </a:lnSpc>
            </a:pPr>
            <a:r>
              <a:rPr lang="en-US" sz="3970" dirty="0">
                <a:solidFill>
                  <a:srgbClr val="FFFFFF"/>
                </a:solidFill>
                <a:latin typeface="Fredoka One"/>
              </a:rPr>
              <a:t>            The function of the truck volumetric sensor system works to reduce the cost of using the truck volumetric meter and to make it easier for the user to operate and manage the equipment. The sensor will receive values that can detect objects well differently.  In the other hand, material characteristic with smooth surfaces and less gaps ,the sensor values that receive will </a:t>
            </a:r>
            <a:r>
              <a:rPr lang="en-US" sz="3970" dirty="0" err="1">
                <a:solidFill>
                  <a:srgbClr val="FFFFFF"/>
                </a:solidFill>
                <a:latin typeface="Fredoka One"/>
              </a:rPr>
              <a:t>acuurate</a:t>
            </a:r>
            <a:r>
              <a:rPr lang="en-US" sz="3970" dirty="0">
                <a:solidFill>
                  <a:srgbClr val="FFFFFF"/>
                </a:solidFill>
                <a:latin typeface="Fredoka One"/>
              </a:rPr>
              <a:t>.  And we Managed to display image data on the web, in which the web consists of the license plate number and volume obtained from the program to make it more convenient to look at and manage.</a:t>
            </a:r>
          </a:p>
          <a:p>
            <a:pPr>
              <a:lnSpc>
                <a:spcPts val="4764"/>
              </a:lnSpc>
            </a:pPr>
            <a:endParaRPr lang="en-US" sz="3970" dirty="0">
              <a:solidFill>
                <a:srgbClr val="FFFFFF"/>
              </a:solidFill>
              <a:latin typeface="Fredoka One"/>
            </a:endParaRPr>
          </a:p>
          <a:p>
            <a:pPr>
              <a:lnSpc>
                <a:spcPts val="4764"/>
              </a:lnSpc>
            </a:pPr>
            <a:endParaRPr lang="en-US" sz="3970" dirty="0">
              <a:solidFill>
                <a:srgbClr val="FFFFFF"/>
              </a:solidFill>
              <a:latin typeface="Fredoka On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2275" y="3328399"/>
            <a:ext cx="4183829" cy="4063544"/>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5091938" y="4345152"/>
            <a:ext cx="8609632" cy="1596695"/>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4313461">
            <a:off x="13009172" y="5671718"/>
            <a:ext cx="1384795" cy="100570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sp>
        <p:nvSpPr>
          <p:cNvPr id="2" name="AutoShape 2"/>
          <p:cNvSpPr/>
          <p:nvPr/>
        </p:nvSpPr>
        <p:spPr>
          <a:xfrm>
            <a:off x="9144000" y="3174467"/>
            <a:ext cx="9144000" cy="7112533"/>
          </a:xfrm>
          <a:prstGeom prst="rect">
            <a:avLst/>
          </a:prstGeom>
          <a:solidFill>
            <a:srgbClr val="F0F2F6">
              <a:alpha val="84706"/>
            </a:srgbClr>
          </a:solidFill>
        </p:spPr>
      </p:sp>
      <p:sp>
        <p:nvSpPr>
          <p:cNvPr id="3" name="AutoShape 3"/>
          <p:cNvSpPr/>
          <p:nvPr/>
        </p:nvSpPr>
        <p:spPr>
          <a:xfrm>
            <a:off x="0" y="3174467"/>
            <a:ext cx="9144000" cy="7112533"/>
          </a:xfrm>
          <a:prstGeom prst="rect">
            <a:avLst/>
          </a:prstGeom>
          <a:solidFill>
            <a:srgbClr val="F0F2F6"/>
          </a:solidFill>
        </p:spPr>
      </p:sp>
      <p:sp>
        <p:nvSpPr>
          <p:cNvPr id="4" name="TextBox 4"/>
          <p:cNvSpPr txBox="1"/>
          <p:nvPr/>
        </p:nvSpPr>
        <p:spPr>
          <a:xfrm>
            <a:off x="1202708" y="779168"/>
            <a:ext cx="8145810" cy="1838325"/>
          </a:xfrm>
          <a:prstGeom prst="rect">
            <a:avLst/>
          </a:prstGeom>
        </p:spPr>
        <p:txBody>
          <a:bodyPr lIns="0" tIns="0" rIns="0" bIns="0" rtlCol="0" anchor="t">
            <a:spAutoFit/>
          </a:bodyPr>
          <a:lstStyle/>
          <a:p>
            <a:pPr algn="ctr">
              <a:lnSpc>
                <a:spcPts val="14400"/>
              </a:lnSpc>
              <a:spcBef>
                <a:spcPct val="0"/>
              </a:spcBef>
            </a:pPr>
            <a:r>
              <a:rPr lang="en-US" sz="12000">
                <a:solidFill>
                  <a:srgbClr val="FFFFFF"/>
                </a:solidFill>
                <a:latin typeface="Gagalin"/>
              </a:rPr>
              <a:t>Background</a:t>
            </a:r>
          </a:p>
        </p:txBody>
      </p:sp>
      <p:pic>
        <p:nvPicPr>
          <p:cNvPr id="5" name="Picture 5"/>
          <p:cNvPicPr>
            <a:picLocks noChangeAspect="1"/>
          </p:cNvPicPr>
          <p:nvPr/>
        </p:nvPicPr>
        <p:blipFill>
          <a:blip r:embed="rId3"/>
          <a:srcRect/>
          <a:stretch>
            <a:fillRect/>
          </a:stretch>
        </p:blipFill>
        <p:spPr>
          <a:xfrm>
            <a:off x="4114513" y="3174467"/>
            <a:ext cx="10058974" cy="71125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16832214" y="0"/>
            <a:ext cx="1455786" cy="5205529"/>
          </a:xfrm>
          <a:prstGeom prst="rect">
            <a:avLst/>
          </a:prstGeom>
          <a:solidFill>
            <a:srgbClr val="302B70"/>
          </a:solidFill>
        </p:spPr>
      </p:sp>
      <p:sp>
        <p:nvSpPr>
          <p:cNvPr id="3" name="AutoShape 3"/>
          <p:cNvSpPr/>
          <p:nvPr/>
        </p:nvSpPr>
        <p:spPr>
          <a:xfrm>
            <a:off x="16832214" y="5200843"/>
            <a:ext cx="1455786" cy="5086157"/>
          </a:xfrm>
          <a:prstGeom prst="rect">
            <a:avLst/>
          </a:prstGeom>
          <a:solidFill>
            <a:srgbClr val="787CD1">
              <a:alpha val="60000"/>
            </a:srgbClr>
          </a:solidFill>
        </p:spPr>
      </p:sp>
      <p:sp>
        <p:nvSpPr>
          <p:cNvPr id="4" name="TextBox 4"/>
          <p:cNvSpPr txBox="1"/>
          <p:nvPr/>
        </p:nvSpPr>
        <p:spPr>
          <a:xfrm>
            <a:off x="862343" y="1413944"/>
            <a:ext cx="10311724" cy="1838325"/>
          </a:xfrm>
          <a:prstGeom prst="rect">
            <a:avLst/>
          </a:prstGeom>
        </p:spPr>
        <p:txBody>
          <a:bodyPr lIns="0" tIns="0" rIns="0" bIns="0" rtlCol="0" anchor="t">
            <a:spAutoFit/>
          </a:bodyPr>
          <a:lstStyle/>
          <a:p>
            <a:pPr>
              <a:lnSpc>
                <a:spcPts val="14400"/>
              </a:lnSpc>
            </a:pPr>
            <a:r>
              <a:rPr lang="en-US" sz="12000">
                <a:solidFill>
                  <a:srgbClr val="302B70"/>
                </a:solidFill>
                <a:latin typeface="Gagalin"/>
              </a:rPr>
              <a:t>Objective</a:t>
            </a:r>
          </a:p>
        </p:txBody>
      </p:sp>
      <p:sp>
        <p:nvSpPr>
          <p:cNvPr id="5" name="TextBox 5"/>
          <p:cNvSpPr txBox="1"/>
          <p:nvPr/>
        </p:nvSpPr>
        <p:spPr>
          <a:xfrm>
            <a:off x="755582" y="4012615"/>
            <a:ext cx="16076632" cy="3744544"/>
          </a:xfrm>
          <a:prstGeom prst="rect">
            <a:avLst/>
          </a:prstGeom>
        </p:spPr>
        <p:txBody>
          <a:bodyPr lIns="0" tIns="0" rIns="0" bIns="0" rtlCol="0" anchor="t">
            <a:spAutoFit/>
          </a:bodyPr>
          <a:lstStyle/>
          <a:p>
            <a:pPr>
              <a:lnSpc>
                <a:spcPts val="4649"/>
              </a:lnSpc>
            </a:pPr>
            <a:r>
              <a:rPr lang="en-US" sz="3874">
                <a:solidFill>
                  <a:srgbClr val="0C0D0C"/>
                </a:solidFill>
                <a:latin typeface="HK Grotesk Bold"/>
              </a:rPr>
              <a:t>-    Can create a system that can measure the volume on truck.</a:t>
            </a:r>
          </a:p>
          <a:p>
            <a:pPr>
              <a:lnSpc>
                <a:spcPts val="4649"/>
              </a:lnSpc>
            </a:pPr>
            <a:endParaRPr lang="en-US" sz="3874">
              <a:solidFill>
                <a:srgbClr val="0C0D0C"/>
              </a:solidFill>
              <a:latin typeface="HK Grotesk Bold"/>
            </a:endParaRPr>
          </a:p>
          <a:p>
            <a:pPr>
              <a:lnSpc>
                <a:spcPts val="4649"/>
              </a:lnSpc>
            </a:pPr>
            <a:r>
              <a:rPr lang="en-US" sz="3874">
                <a:solidFill>
                  <a:srgbClr val="0C0D0C"/>
                </a:solidFill>
                <a:latin typeface="HK Grotesk Bold"/>
              </a:rPr>
              <a:t>-    Can show the volume that calculate from distance sensor on website.</a:t>
            </a:r>
          </a:p>
          <a:p>
            <a:pPr>
              <a:lnSpc>
                <a:spcPts val="4649"/>
              </a:lnSpc>
            </a:pPr>
            <a:r>
              <a:rPr lang="en-US" sz="3874">
                <a:solidFill>
                  <a:srgbClr val="0C0D0C"/>
                </a:solidFill>
                <a:latin typeface="HK Grotesk Bold"/>
              </a:rPr>
              <a:t> </a:t>
            </a:r>
          </a:p>
          <a:p>
            <a:pPr>
              <a:lnSpc>
                <a:spcPts val="4649"/>
              </a:lnSpc>
            </a:pPr>
            <a:r>
              <a:rPr lang="en-US" sz="3874">
                <a:solidFill>
                  <a:srgbClr val="0C0D0C"/>
                </a:solidFill>
                <a:latin typeface="HK Grotesk Bold"/>
              </a:rPr>
              <a:t>-    Can read truck plate NO. and send truck information on website.</a:t>
            </a:r>
          </a:p>
          <a:p>
            <a:pPr>
              <a:lnSpc>
                <a:spcPts val="6317"/>
              </a:lnSpc>
            </a:pPr>
            <a:endParaRPr lang="en-US" sz="3874">
              <a:solidFill>
                <a:srgbClr val="0C0D0C"/>
              </a:solidFill>
              <a:latin typeface="HK Grotesk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0" y="3045838"/>
            <a:ext cx="18284916" cy="7241162"/>
          </a:xfrm>
          <a:prstGeom prst="rect">
            <a:avLst/>
          </a:prstGeom>
          <a:solidFill>
            <a:srgbClr val="787CD1">
              <a:alpha val="60000"/>
            </a:srgbClr>
          </a:solidFill>
        </p:spPr>
      </p:sp>
      <p:sp>
        <p:nvSpPr>
          <p:cNvPr id="3" name="TextBox 3"/>
          <p:cNvSpPr txBox="1"/>
          <p:nvPr/>
        </p:nvSpPr>
        <p:spPr>
          <a:xfrm>
            <a:off x="1028700" y="1028700"/>
            <a:ext cx="14420342" cy="1828800"/>
          </a:xfrm>
          <a:prstGeom prst="rect">
            <a:avLst/>
          </a:prstGeom>
        </p:spPr>
        <p:txBody>
          <a:bodyPr lIns="0" tIns="0" rIns="0" bIns="0" rtlCol="0" anchor="t">
            <a:spAutoFit/>
          </a:bodyPr>
          <a:lstStyle/>
          <a:p>
            <a:pPr>
              <a:lnSpc>
                <a:spcPts val="14360"/>
              </a:lnSpc>
            </a:pPr>
            <a:r>
              <a:rPr lang="en-US" sz="11967">
                <a:solidFill>
                  <a:srgbClr val="302B70"/>
                </a:solidFill>
                <a:latin typeface="Gagalin"/>
              </a:rPr>
              <a:t>Scope</a:t>
            </a:r>
          </a:p>
        </p:txBody>
      </p:sp>
      <p:sp>
        <p:nvSpPr>
          <p:cNvPr id="4" name="TextBox 4"/>
          <p:cNvSpPr txBox="1"/>
          <p:nvPr/>
        </p:nvSpPr>
        <p:spPr>
          <a:xfrm>
            <a:off x="835021" y="3911677"/>
            <a:ext cx="15334201" cy="5534081"/>
          </a:xfrm>
          <a:prstGeom prst="rect">
            <a:avLst/>
          </a:prstGeom>
        </p:spPr>
        <p:txBody>
          <a:bodyPr lIns="0" tIns="0" rIns="0" bIns="0" rtlCol="0" anchor="t">
            <a:spAutoFit/>
          </a:bodyPr>
          <a:lstStyle/>
          <a:p>
            <a:pPr>
              <a:lnSpc>
                <a:spcPts val="4854"/>
              </a:lnSpc>
            </a:pPr>
            <a:r>
              <a:rPr lang="en-US" sz="4045">
                <a:solidFill>
                  <a:srgbClr val="000000"/>
                </a:solidFill>
                <a:latin typeface="HK Grotesk Bold"/>
              </a:rPr>
              <a:t>Hardware Scope</a:t>
            </a:r>
          </a:p>
          <a:p>
            <a:pPr>
              <a:lnSpc>
                <a:spcPts val="4854"/>
              </a:lnSpc>
            </a:pPr>
            <a:r>
              <a:rPr lang="en-US" sz="4045">
                <a:solidFill>
                  <a:srgbClr val="000000"/>
                </a:solidFill>
                <a:latin typeface="HK Grotesk Bold"/>
              </a:rPr>
              <a:t>- Measuring volume from the truck.</a:t>
            </a:r>
          </a:p>
          <a:p>
            <a:pPr>
              <a:lnSpc>
                <a:spcPts val="4854"/>
              </a:lnSpc>
            </a:pPr>
            <a:r>
              <a:rPr lang="en-US" sz="4045">
                <a:solidFill>
                  <a:srgbClr val="000000"/>
                </a:solidFill>
                <a:latin typeface="HK Grotesk Bold"/>
              </a:rPr>
              <a:t>- Detecting truck number.</a:t>
            </a:r>
          </a:p>
          <a:p>
            <a:pPr>
              <a:lnSpc>
                <a:spcPts val="4854"/>
              </a:lnSpc>
            </a:pPr>
            <a:endParaRPr lang="en-US" sz="4045">
              <a:solidFill>
                <a:srgbClr val="000000"/>
              </a:solidFill>
              <a:latin typeface="HK Grotesk Bold"/>
            </a:endParaRPr>
          </a:p>
          <a:p>
            <a:pPr>
              <a:lnSpc>
                <a:spcPts val="4854"/>
              </a:lnSpc>
            </a:pPr>
            <a:r>
              <a:rPr lang="en-US" sz="4045">
                <a:solidFill>
                  <a:srgbClr val="000000"/>
                </a:solidFill>
                <a:latin typeface="HK Grotesk Bold"/>
              </a:rPr>
              <a:t>Software Scope</a:t>
            </a:r>
          </a:p>
          <a:p>
            <a:pPr>
              <a:lnSpc>
                <a:spcPts val="4854"/>
              </a:lnSpc>
            </a:pPr>
            <a:r>
              <a:rPr lang="en-US" sz="4045">
                <a:solidFill>
                  <a:srgbClr val="000000"/>
                </a:solidFill>
                <a:latin typeface="HK Grotesk Bold"/>
              </a:rPr>
              <a:t>- Show the information on the website. </a:t>
            </a:r>
          </a:p>
          <a:p>
            <a:pPr>
              <a:lnSpc>
                <a:spcPts val="4854"/>
              </a:lnSpc>
            </a:pPr>
            <a:endParaRPr lang="en-US" sz="4045">
              <a:solidFill>
                <a:srgbClr val="000000"/>
              </a:solidFill>
              <a:latin typeface="HK Grotesk Bold"/>
            </a:endParaRPr>
          </a:p>
          <a:p>
            <a:pPr>
              <a:lnSpc>
                <a:spcPts val="4854"/>
              </a:lnSpc>
            </a:pPr>
            <a:r>
              <a:rPr lang="en-US" sz="4045">
                <a:solidFill>
                  <a:srgbClr val="000000"/>
                </a:solidFill>
                <a:latin typeface="HK Grotesk Bold"/>
              </a:rPr>
              <a:t>User Scope</a:t>
            </a:r>
          </a:p>
          <a:p>
            <a:pPr>
              <a:lnSpc>
                <a:spcPts val="4854"/>
              </a:lnSpc>
            </a:pPr>
            <a:r>
              <a:rPr lang="en-US" sz="4045">
                <a:solidFill>
                  <a:srgbClr val="000000"/>
                </a:solidFill>
                <a:latin typeface="HK Grotesk Bold"/>
              </a:rPr>
              <a:t>- Staffs that work in mining and customer that buy the stone.</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71285" y="6310819"/>
            <a:ext cx="2195873" cy="29474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F2F6"/>
        </a:solidFill>
        <a:effectLst/>
      </p:bgPr>
    </p:bg>
    <p:spTree>
      <p:nvGrpSpPr>
        <p:cNvPr id="1" name=""/>
        <p:cNvGrpSpPr/>
        <p:nvPr/>
      </p:nvGrpSpPr>
      <p:grpSpPr>
        <a:xfrm>
          <a:off x="0" y="0"/>
          <a:ext cx="0" cy="0"/>
          <a:chOff x="0" y="0"/>
          <a:chExt cx="0" cy="0"/>
        </a:xfrm>
      </p:grpSpPr>
      <p:sp>
        <p:nvSpPr>
          <p:cNvPr id="2" name="AutoShape 2"/>
          <p:cNvSpPr/>
          <p:nvPr/>
        </p:nvSpPr>
        <p:spPr>
          <a:xfrm>
            <a:off x="0" y="3045838"/>
            <a:ext cx="18284916" cy="7241162"/>
          </a:xfrm>
          <a:prstGeom prst="rect">
            <a:avLst/>
          </a:prstGeom>
          <a:solidFill>
            <a:srgbClr val="787CD1">
              <a:alpha val="60000"/>
            </a:srgbClr>
          </a:solidFill>
        </p:spPr>
      </p:sp>
      <p:sp>
        <p:nvSpPr>
          <p:cNvPr id="3" name="TextBox 3"/>
          <p:cNvSpPr txBox="1"/>
          <p:nvPr/>
        </p:nvSpPr>
        <p:spPr>
          <a:xfrm>
            <a:off x="1028700" y="1028700"/>
            <a:ext cx="14420342" cy="1818640"/>
          </a:xfrm>
          <a:prstGeom prst="rect">
            <a:avLst/>
          </a:prstGeom>
        </p:spPr>
        <p:txBody>
          <a:bodyPr lIns="0" tIns="0" rIns="0" bIns="0" rtlCol="0" anchor="t">
            <a:spAutoFit/>
          </a:bodyPr>
          <a:lstStyle/>
          <a:p>
            <a:pPr>
              <a:lnSpc>
                <a:spcPts val="14360"/>
              </a:lnSpc>
            </a:pPr>
            <a:r>
              <a:rPr lang="en-US" sz="11967">
                <a:solidFill>
                  <a:srgbClr val="302B70"/>
                </a:solidFill>
                <a:latin typeface="Gagalin"/>
              </a:rPr>
              <a:t>Expected outcomes</a:t>
            </a:r>
          </a:p>
        </p:txBody>
      </p:sp>
      <p:sp>
        <p:nvSpPr>
          <p:cNvPr id="4" name="TextBox 4"/>
          <p:cNvSpPr txBox="1"/>
          <p:nvPr/>
        </p:nvSpPr>
        <p:spPr>
          <a:xfrm>
            <a:off x="0" y="4107262"/>
            <a:ext cx="18010301" cy="5064987"/>
          </a:xfrm>
          <a:prstGeom prst="rect">
            <a:avLst/>
          </a:prstGeom>
        </p:spPr>
        <p:txBody>
          <a:bodyPr lIns="0" tIns="0" rIns="0" bIns="0" rtlCol="0" anchor="t">
            <a:spAutoFit/>
          </a:bodyPr>
          <a:lstStyle/>
          <a:p>
            <a:pPr>
              <a:lnSpc>
                <a:spcPts val="5701"/>
              </a:lnSpc>
            </a:pPr>
            <a:r>
              <a:rPr lang="en-US" sz="4751">
                <a:solidFill>
                  <a:srgbClr val="0C0D0C"/>
                </a:solidFill>
                <a:latin typeface="HK Grotesk Bold"/>
              </a:rPr>
              <a:t>- Get a system that can measure volume in quantity.</a:t>
            </a:r>
          </a:p>
          <a:p>
            <a:pPr>
              <a:lnSpc>
                <a:spcPts val="5701"/>
              </a:lnSpc>
            </a:pPr>
            <a:endParaRPr lang="en-US" sz="4751">
              <a:solidFill>
                <a:srgbClr val="0C0D0C"/>
              </a:solidFill>
              <a:latin typeface="HK Grotesk Bold"/>
            </a:endParaRPr>
          </a:p>
          <a:p>
            <a:pPr>
              <a:lnSpc>
                <a:spcPts val="5701"/>
              </a:lnSpc>
            </a:pPr>
            <a:r>
              <a:rPr lang="en-US" sz="4751">
                <a:solidFill>
                  <a:srgbClr val="0C0D0C"/>
                </a:solidFill>
                <a:latin typeface="HK Grotesk Bold"/>
              </a:rPr>
              <a:t>- </a:t>
            </a:r>
            <a:r>
              <a:rPr lang="en-US" sz="4751">
                <a:solidFill>
                  <a:srgbClr val="0C0D0C"/>
                </a:solidFill>
                <a:latin typeface="Arimo"/>
              </a:rPr>
              <a:t>Get a system that can show the information on the website.</a:t>
            </a:r>
          </a:p>
          <a:p>
            <a:pPr>
              <a:lnSpc>
                <a:spcPts val="5701"/>
              </a:lnSpc>
            </a:pPr>
            <a:endParaRPr lang="en-US" sz="4751">
              <a:solidFill>
                <a:srgbClr val="0C0D0C"/>
              </a:solidFill>
              <a:latin typeface="Arimo"/>
            </a:endParaRPr>
          </a:p>
          <a:p>
            <a:pPr>
              <a:lnSpc>
                <a:spcPts val="5701"/>
              </a:lnSpc>
            </a:pPr>
            <a:r>
              <a:rPr lang="en-US" sz="4751">
                <a:solidFill>
                  <a:srgbClr val="0C0D0C"/>
                </a:solidFill>
                <a:latin typeface="HK Grotesk Bold"/>
              </a:rPr>
              <a:t>- </a:t>
            </a:r>
            <a:r>
              <a:rPr lang="en-US" sz="4751">
                <a:solidFill>
                  <a:srgbClr val="0C0D0C"/>
                </a:solidFill>
                <a:latin typeface="Arimo"/>
              </a:rPr>
              <a:t>Get a system read truck plate NO. and send truck information on the website.</a:t>
            </a:r>
          </a:p>
          <a:p>
            <a:pPr>
              <a:lnSpc>
                <a:spcPts val="5701"/>
              </a:lnSpc>
            </a:pPr>
            <a:endParaRPr lang="en-US" sz="4751">
              <a:solidFill>
                <a:srgbClr val="0C0D0C"/>
              </a:solidFill>
              <a:latin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71285" y="1028700"/>
            <a:ext cx="1830089" cy="2456496"/>
          </a:xfrm>
          <a:prstGeom prst="rect">
            <a:avLst/>
          </a:prstGeom>
        </p:spPr>
      </p:pic>
      <p:pic>
        <p:nvPicPr>
          <p:cNvPr id="3" name="Picture 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446685" y="3485196"/>
            <a:ext cx="1451930" cy="1451930"/>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446685" y="5595891"/>
            <a:ext cx="1213486" cy="1715725"/>
          </a:xfrm>
          <a:prstGeom prst="rect">
            <a:avLst/>
          </a:prstGeom>
        </p:spPr>
      </p:pic>
      <p:pic>
        <p:nvPicPr>
          <p:cNvPr id="5" name="Picture 5"/>
          <p:cNvPicPr>
            <a:picLocks noChangeAspect="1"/>
          </p:cNvPicPr>
          <p:nvPr/>
        </p:nvPicPr>
        <p:blipFill>
          <a:blip r:embed="rId9"/>
          <a:srcRect/>
          <a:stretch>
            <a:fillRect/>
          </a:stretch>
        </p:blipFill>
        <p:spPr>
          <a:xfrm>
            <a:off x="2136470" y="7707121"/>
            <a:ext cx="1762144" cy="1884026"/>
          </a:xfrm>
          <a:prstGeom prst="rect">
            <a:avLst/>
          </a:prstGeom>
        </p:spPr>
      </p:pic>
      <p:sp>
        <p:nvSpPr>
          <p:cNvPr id="6" name="TextBox 6"/>
          <p:cNvSpPr txBox="1"/>
          <p:nvPr/>
        </p:nvSpPr>
        <p:spPr>
          <a:xfrm>
            <a:off x="1028700" y="1050054"/>
            <a:ext cx="14957630" cy="1645920"/>
          </a:xfrm>
          <a:prstGeom prst="rect">
            <a:avLst/>
          </a:prstGeom>
        </p:spPr>
        <p:txBody>
          <a:bodyPr lIns="0" tIns="0" rIns="0" bIns="0" rtlCol="0" anchor="t">
            <a:spAutoFit/>
          </a:bodyPr>
          <a:lstStyle/>
          <a:p>
            <a:pPr>
              <a:lnSpc>
                <a:spcPts val="12959"/>
              </a:lnSpc>
            </a:pPr>
            <a:r>
              <a:rPr lang="en-US" sz="10799">
                <a:solidFill>
                  <a:srgbClr val="F0F2F6"/>
                </a:solidFill>
                <a:latin typeface="Gagalin"/>
              </a:rPr>
              <a:t>Software Technology</a:t>
            </a:r>
          </a:p>
        </p:txBody>
      </p:sp>
      <p:sp>
        <p:nvSpPr>
          <p:cNvPr id="7" name="TextBox 7"/>
          <p:cNvSpPr txBox="1"/>
          <p:nvPr/>
        </p:nvSpPr>
        <p:spPr>
          <a:xfrm>
            <a:off x="5475393" y="3485196"/>
            <a:ext cx="11425982" cy="1745032"/>
          </a:xfrm>
          <a:prstGeom prst="rect">
            <a:avLst/>
          </a:prstGeom>
        </p:spPr>
        <p:txBody>
          <a:bodyPr lIns="0" tIns="0" rIns="0" bIns="0" rtlCol="0" anchor="t">
            <a:spAutoFit/>
          </a:bodyPr>
          <a:lstStyle/>
          <a:p>
            <a:pPr>
              <a:lnSpc>
                <a:spcPts val="4580"/>
              </a:lnSpc>
            </a:pPr>
            <a:r>
              <a:rPr lang="en-US" sz="3816">
                <a:solidFill>
                  <a:srgbClr val="FFFFFF"/>
                </a:solidFill>
                <a:latin typeface="HK Grotesk Bold"/>
              </a:rPr>
              <a:t>Using for calculation volume that receive from sensor.</a:t>
            </a:r>
          </a:p>
          <a:p>
            <a:pPr>
              <a:lnSpc>
                <a:spcPts val="4580"/>
              </a:lnSpc>
            </a:pPr>
            <a:endParaRPr lang="en-US" sz="3816">
              <a:solidFill>
                <a:srgbClr val="FFFFFF"/>
              </a:solidFill>
              <a:latin typeface="HK Grotesk Bold"/>
            </a:endParaRPr>
          </a:p>
        </p:txBody>
      </p:sp>
      <p:sp>
        <p:nvSpPr>
          <p:cNvPr id="8" name="TextBox 8"/>
          <p:cNvSpPr txBox="1"/>
          <p:nvPr/>
        </p:nvSpPr>
        <p:spPr>
          <a:xfrm>
            <a:off x="5475393" y="5755507"/>
            <a:ext cx="10140722" cy="1320292"/>
          </a:xfrm>
          <a:prstGeom prst="rect">
            <a:avLst/>
          </a:prstGeom>
        </p:spPr>
        <p:txBody>
          <a:bodyPr lIns="0" tIns="0" rIns="0" bIns="0" rtlCol="0" anchor="t">
            <a:spAutoFit/>
          </a:bodyPr>
          <a:lstStyle/>
          <a:p>
            <a:pPr>
              <a:lnSpc>
                <a:spcPts val="5347"/>
              </a:lnSpc>
            </a:pPr>
            <a:r>
              <a:rPr lang="en-US" sz="3819">
                <a:solidFill>
                  <a:srgbClr val="FFFFFF"/>
                </a:solidFill>
                <a:latin typeface="HK Grotesk Bold"/>
              </a:rPr>
              <a:t>Using for showing data on website.</a:t>
            </a:r>
          </a:p>
          <a:p>
            <a:pPr>
              <a:lnSpc>
                <a:spcPts val="5348"/>
              </a:lnSpc>
            </a:pPr>
            <a:endParaRPr lang="en-US" sz="3819">
              <a:solidFill>
                <a:srgbClr val="FFFFFF"/>
              </a:solidFill>
              <a:latin typeface="HK Grotesk Bold"/>
            </a:endParaRPr>
          </a:p>
        </p:txBody>
      </p:sp>
      <p:sp>
        <p:nvSpPr>
          <p:cNvPr id="9" name="TextBox 9"/>
          <p:cNvSpPr txBox="1"/>
          <p:nvPr/>
        </p:nvSpPr>
        <p:spPr>
          <a:xfrm>
            <a:off x="5475393" y="7926578"/>
            <a:ext cx="10140722" cy="2007997"/>
          </a:xfrm>
          <a:prstGeom prst="rect">
            <a:avLst/>
          </a:prstGeom>
        </p:spPr>
        <p:txBody>
          <a:bodyPr lIns="0" tIns="0" rIns="0" bIns="0" rtlCol="0" anchor="t">
            <a:spAutoFit/>
          </a:bodyPr>
          <a:lstStyle/>
          <a:p>
            <a:pPr>
              <a:lnSpc>
                <a:spcPts val="5347"/>
              </a:lnSpc>
            </a:pPr>
            <a:r>
              <a:rPr lang="en-US" sz="3819">
                <a:solidFill>
                  <a:srgbClr val="FFFFFF"/>
                </a:solidFill>
                <a:latin typeface="HK Grotesk Bold"/>
              </a:rPr>
              <a:t>Using for training ANPR model to detect number plate. </a:t>
            </a:r>
          </a:p>
          <a:p>
            <a:pPr>
              <a:lnSpc>
                <a:spcPts val="5348"/>
              </a:lnSpc>
            </a:pPr>
            <a:endParaRPr lang="en-US" sz="3819">
              <a:solidFill>
                <a:srgbClr val="FFFFFF"/>
              </a:solidFill>
              <a:latin typeface="HK Grotesk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02B7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071285" y="1028700"/>
            <a:ext cx="1830089" cy="2456496"/>
          </a:xfrm>
          <a:prstGeom prst="rect">
            <a:avLst/>
          </a:prstGeom>
        </p:spPr>
      </p:pic>
      <p:pic>
        <p:nvPicPr>
          <p:cNvPr id="3" name="Picture 3"/>
          <p:cNvPicPr>
            <a:picLocks noChangeAspect="1"/>
          </p:cNvPicPr>
          <p:nvPr/>
        </p:nvPicPr>
        <p:blipFill>
          <a:blip r:embed="rId5"/>
          <a:srcRect/>
          <a:stretch>
            <a:fillRect/>
          </a:stretch>
        </p:blipFill>
        <p:spPr>
          <a:xfrm>
            <a:off x="3594809" y="4042336"/>
            <a:ext cx="4487034" cy="1114280"/>
          </a:xfrm>
          <a:prstGeom prst="rect">
            <a:avLst/>
          </a:prstGeom>
        </p:spPr>
      </p:pic>
      <p:pic>
        <p:nvPicPr>
          <p:cNvPr id="4" name="Picture 4"/>
          <p:cNvPicPr>
            <a:picLocks noChangeAspect="1"/>
          </p:cNvPicPr>
          <p:nvPr/>
        </p:nvPicPr>
        <p:blipFill>
          <a:blip r:embed="rId6"/>
          <a:srcRect/>
          <a:stretch>
            <a:fillRect/>
          </a:stretch>
        </p:blipFill>
        <p:spPr>
          <a:xfrm>
            <a:off x="9434644" y="3154960"/>
            <a:ext cx="2889031" cy="2889031"/>
          </a:xfrm>
          <a:prstGeom prst="rect">
            <a:avLst/>
          </a:prstGeom>
        </p:spPr>
      </p:pic>
      <p:sp>
        <p:nvSpPr>
          <p:cNvPr id="5" name="TextBox 5"/>
          <p:cNvSpPr txBox="1"/>
          <p:nvPr/>
        </p:nvSpPr>
        <p:spPr>
          <a:xfrm>
            <a:off x="1028700" y="1050054"/>
            <a:ext cx="14957630" cy="1645920"/>
          </a:xfrm>
          <a:prstGeom prst="rect">
            <a:avLst/>
          </a:prstGeom>
        </p:spPr>
        <p:txBody>
          <a:bodyPr lIns="0" tIns="0" rIns="0" bIns="0" rtlCol="0" anchor="t">
            <a:spAutoFit/>
          </a:bodyPr>
          <a:lstStyle/>
          <a:p>
            <a:pPr>
              <a:lnSpc>
                <a:spcPts val="12959"/>
              </a:lnSpc>
            </a:pPr>
            <a:r>
              <a:rPr lang="en-US" sz="10799">
                <a:solidFill>
                  <a:srgbClr val="F0F2F6"/>
                </a:solidFill>
                <a:latin typeface="Gagalin"/>
              </a:rPr>
              <a:t>Software Technology</a:t>
            </a:r>
          </a:p>
        </p:txBody>
      </p:sp>
      <p:sp>
        <p:nvSpPr>
          <p:cNvPr id="6" name="TextBox 6"/>
          <p:cNvSpPr txBox="1"/>
          <p:nvPr/>
        </p:nvSpPr>
        <p:spPr>
          <a:xfrm>
            <a:off x="5808799" y="6505932"/>
            <a:ext cx="10140722" cy="1331722"/>
          </a:xfrm>
          <a:prstGeom prst="rect">
            <a:avLst/>
          </a:prstGeom>
        </p:spPr>
        <p:txBody>
          <a:bodyPr lIns="0" tIns="0" rIns="0" bIns="0" rtlCol="0" anchor="t">
            <a:spAutoFit/>
          </a:bodyPr>
          <a:lstStyle/>
          <a:p>
            <a:pPr>
              <a:lnSpc>
                <a:spcPts val="5347"/>
              </a:lnSpc>
            </a:pPr>
            <a:r>
              <a:rPr lang="en-US" sz="3819">
                <a:solidFill>
                  <a:srgbClr val="FFFFFF"/>
                </a:solidFill>
                <a:latin typeface="HK Grotesk Bold"/>
              </a:rPr>
              <a:t>Using for extract the text.</a:t>
            </a:r>
          </a:p>
          <a:p>
            <a:pPr>
              <a:lnSpc>
                <a:spcPts val="5348"/>
              </a:lnSpc>
            </a:pPr>
            <a:endParaRPr lang="en-US" sz="3819">
              <a:solidFill>
                <a:srgbClr val="FFFFFF"/>
              </a:solidFill>
              <a:latin typeface="HK Grotesk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7CD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370899" y="2688354"/>
            <a:ext cx="2455146" cy="245514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24627" y="7982525"/>
            <a:ext cx="2001419" cy="166663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24627" y="5382048"/>
            <a:ext cx="1521133" cy="1510070"/>
          </a:xfrm>
          <a:prstGeom prst="rect">
            <a:avLst/>
          </a:prstGeom>
        </p:spPr>
      </p:pic>
      <p:sp>
        <p:nvSpPr>
          <p:cNvPr id="5" name="TextBox 5"/>
          <p:cNvSpPr txBox="1"/>
          <p:nvPr/>
        </p:nvSpPr>
        <p:spPr>
          <a:xfrm>
            <a:off x="1028700" y="1050054"/>
            <a:ext cx="14957630" cy="1638300"/>
          </a:xfrm>
          <a:prstGeom prst="rect">
            <a:avLst/>
          </a:prstGeom>
        </p:spPr>
        <p:txBody>
          <a:bodyPr lIns="0" tIns="0" rIns="0" bIns="0" rtlCol="0" anchor="t">
            <a:spAutoFit/>
          </a:bodyPr>
          <a:lstStyle/>
          <a:p>
            <a:pPr>
              <a:lnSpc>
                <a:spcPts val="12959"/>
              </a:lnSpc>
            </a:pPr>
            <a:r>
              <a:rPr lang="en-US" sz="10799">
                <a:solidFill>
                  <a:srgbClr val="F0F2F6"/>
                </a:solidFill>
                <a:latin typeface="Gagalin"/>
              </a:rPr>
              <a:t> Hardware Technology</a:t>
            </a:r>
          </a:p>
        </p:txBody>
      </p:sp>
      <p:sp>
        <p:nvSpPr>
          <p:cNvPr id="6" name="TextBox 6"/>
          <p:cNvSpPr txBox="1"/>
          <p:nvPr/>
        </p:nvSpPr>
        <p:spPr>
          <a:xfrm>
            <a:off x="7371305" y="3552019"/>
            <a:ext cx="6742149" cy="2124075"/>
          </a:xfrm>
          <a:prstGeom prst="rect">
            <a:avLst/>
          </a:prstGeom>
        </p:spPr>
        <p:txBody>
          <a:bodyPr lIns="0" tIns="0" rIns="0" bIns="0" rtlCol="0" anchor="t">
            <a:spAutoFit/>
          </a:bodyPr>
          <a:lstStyle/>
          <a:p>
            <a:pPr algn="r">
              <a:lnSpc>
                <a:spcPts val="8399"/>
              </a:lnSpc>
            </a:pPr>
            <a:r>
              <a:rPr lang="en-US" sz="6999">
                <a:solidFill>
                  <a:srgbClr val="302B70"/>
                </a:solidFill>
                <a:latin typeface="Gagalin"/>
              </a:rPr>
              <a:t> RPLIDAR A1M8-R6</a:t>
            </a:r>
          </a:p>
          <a:p>
            <a:pPr algn="r">
              <a:lnSpc>
                <a:spcPts val="8400"/>
              </a:lnSpc>
            </a:pPr>
            <a:endParaRPr lang="en-US" sz="6999">
              <a:solidFill>
                <a:srgbClr val="302B70"/>
              </a:solidFill>
              <a:latin typeface="Gagalin"/>
            </a:endParaRPr>
          </a:p>
        </p:txBody>
      </p:sp>
      <p:sp>
        <p:nvSpPr>
          <p:cNvPr id="7" name="TextBox 7"/>
          <p:cNvSpPr txBox="1"/>
          <p:nvPr/>
        </p:nvSpPr>
        <p:spPr>
          <a:xfrm>
            <a:off x="7757068" y="7668276"/>
            <a:ext cx="9678160" cy="2285609"/>
          </a:xfrm>
          <a:prstGeom prst="rect">
            <a:avLst/>
          </a:prstGeom>
        </p:spPr>
        <p:txBody>
          <a:bodyPr lIns="0" tIns="0" rIns="0" bIns="0" rtlCol="0" anchor="t">
            <a:spAutoFit/>
          </a:bodyPr>
          <a:lstStyle/>
          <a:p>
            <a:pPr>
              <a:lnSpc>
                <a:spcPts val="6009"/>
              </a:lnSpc>
            </a:pPr>
            <a:r>
              <a:rPr lang="en-US" sz="5008">
                <a:solidFill>
                  <a:srgbClr val="302B70"/>
                </a:solidFill>
                <a:latin typeface="Gagalin"/>
              </a:rPr>
              <a:t>Write a code for calculating the volume on an rplidar.</a:t>
            </a:r>
          </a:p>
          <a:p>
            <a:pPr algn="r">
              <a:lnSpc>
                <a:spcPts val="6009"/>
              </a:lnSpc>
            </a:pPr>
            <a:endParaRPr lang="en-US" sz="5008">
              <a:solidFill>
                <a:srgbClr val="302B70"/>
              </a:solidFill>
              <a:latin typeface="Gagalin"/>
            </a:endParaRPr>
          </a:p>
        </p:txBody>
      </p:sp>
      <p:sp>
        <p:nvSpPr>
          <p:cNvPr id="8" name="TextBox 8"/>
          <p:cNvSpPr txBox="1"/>
          <p:nvPr/>
        </p:nvSpPr>
        <p:spPr>
          <a:xfrm>
            <a:off x="7757068" y="5220123"/>
            <a:ext cx="3544788" cy="1377949"/>
          </a:xfrm>
          <a:prstGeom prst="rect">
            <a:avLst/>
          </a:prstGeom>
        </p:spPr>
        <p:txBody>
          <a:bodyPr lIns="0" tIns="0" rIns="0" bIns="0" rtlCol="0" anchor="t">
            <a:spAutoFit/>
          </a:bodyPr>
          <a:lstStyle/>
          <a:p>
            <a:pPr algn="ctr">
              <a:lnSpc>
                <a:spcPts val="11200"/>
              </a:lnSpc>
            </a:pPr>
            <a:r>
              <a:rPr lang="en-US" sz="8000">
                <a:solidFill>
                  <a:srgbClr val="302B70"/>
                </a:solidFill>
                <a:latin typeface="Gagalin"/>
              </a:rPr>
              <a:t>Webcam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2006465" y="1792199"/>
            <a:ext cx="11747533" cy="8306485"/>
          </a:xfrm>
          <a:prstGeom prst="rect">
            <a:avLst/>
          </a:prstGeom>
        </p:spPr>
      </p:pic>
      <p:sp>
        <p:nvSpPr>
          <p:cNvPr id="3" name="TextBox 3"/>
          <p:cNvSpPr txBox="1"/>
          <p:nvPr/>
        </p:nvSpPr>
        <p:spPr>
          <a:xfrm>
            <a:off x="556058" y="452779"/>
            <a:ext cx="7020977" cy="1339421"/>
          </a:xfrm>
          <a:prstGeom prst="rect">
            <a:avLst/>
          </a:prstGeom>
        </p:spPr>
        <p:txBody>
          <a:bodyPr lIns="0" tIns="0" rIns="0" bIns="0" rtlCol="0" anchor="t">
            <a:spAutoFit/>
          </a:bodyPr>
          <a:lstStyle/>
          <a:p>
            <a:pPr algn="ctr">
              <a:lnSpc>
                <a:spcPts val="10991"/>
              </a:lnSpc>
            </a:pPr>
            <a:r>
              <a:rPr lang="en-US" sz="7851">
                <a:solidFill>
                  <a:srgbClr val="2B3786"/>
                </a:solidFill>
                <a:latin typeface="Fredoka One"/>
              </a:rPr>
              <a:t>Experiment</a:t>
            </a:r>
          </a:p>
        </p:txBody>
      </p:sp>
      <p:sp>
        <p:nvSpPr>
          <p:cNvPr id="4" name="TextBox 4"/>
          <p:cNvSpPr txBox="1"/>
          <p:nvPr/>
        </p:nvSpPr>
        <p:spPr>
          <a:xfrm>
            <a:off x="10393955" y="1307226"/>
            <a:ext cx="9160708" cy="922322"/>
          </a:xfrm>
          <a:prstGeom prst="rect">
            <a:avLst/>
          </a:prstGeom>
        </p:spPr>
        <p:txBody>
          <a:bodyPr lIns="0" tIns="0" rIns="0" bIns="0" rtlCol="0" anchor="t">
            <a:spAutoFit/>
          </a:bodyPr>
          <a:lstStyle/>
          <a:p>
            <a:pPr>
              <a:lnSpc>
                <a:spcPts val="3761"/>
              </a:lnSpc>
            </a:pPr>
            <a:r>
              <a:rPr lang="en-US" sz="2687">
                <a:solidFill>
                  <a:srgbClr val="0C0D0C"/>
                </a:solidFill>
                <a:latin typeface="Fredoka One"/>
              </a:rPr>
              <a:t>-  RPlidar receive value then will send data </a:t>
            </a:r>
          </a:p>
          <a:p>
            <a:pPr>
              <a:lnSpc>
                <a:spcPts val="3761"/>
              </a:lnSpc>
            </a:pPr>
            <a:r>
              <a:rPr lang="en-US" sz="2687">
                <a:solidFill>
                  <a:srgbClr val="0C0D0C"/>
                </a:solidFill>
                <a:latin typeface="Fredoka One"/>
              </a:rPr>
              <a:t>to computer for calculate the volume.</a:t>
            </a:r>
          </a:p>
        </p:txBody>
      </p:sp>
      <p:sp>
        <p:nvSpPr>
          <p:cNvPr id="5" name="TextBox 5"/>
          <p:cNvSpPr txBox="1"/>
          <p:nvPr/>
        </p:nvSpPr>
        <p:spPr>
          <a:xfrm>
            <a:off x="10393955" y="2854850"/>
            <a:ext cx="7349609" cy="931543"/>
          </a:xfrm>
          <a:prstGeom prst="rect">
            <a:avLst/>
          </a:prstGeom>
        </p:spPr>
        <p:txBody>
          <a:bodyPr lIns="0" tIns="0" rIns="0" bIns="0" rtlCol="0" anchor="t">
            <a:spAutoFit/>
          </a:bodyPr>
          <a:lstStyle/>
          <a:p>
            <a:pPr algn="ctr">
              <a:lnSpc>
                <a:spcPts val="3780"/>
              </a:lnSpc>
            </a:pPr>
            <a:r>
              <a:rPr lang="en-US" sz="2700">
                <a:solidFill>
                  <a:srgbClr val="000000"/>
                </a:solidFill>
                <a:latin typeface="Fredoka One"/>
              </a:rPr>
              <a:t>-  Data and volume will show on the website.</a:t>
            </a:r>
          </a:p>
          <a:p>
            <a:pPr algn="ctr">
              <a:lnSpc>
                <a:spcPts val="3780"/>
              </a:lnSpc>
            </a:pPr>
            <a:endParaRPr lang="en-US" sz="2700">
              <a:solidFill>
                <a:srgbClr val="000000"/>
              </a:solidFill>
              <a:latin typeface="Fredoka On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428</Words>
  <Application>Microsoft Macintosh PowerPoint</Application>
  <PresentationFormat>Custom</PresentationFormat>
  <Paragraphs>91</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Fredoka One</vt:lpstr>
      <vt:lpstr>Pridi Regular</vt:lpstr>
      <vt:lpstr>Open Sans Light</vt:lpstr>
      <vt:lpstr>Calibri</vt:lpstr>
      <vt:lpstr>Arial</vt:lpstr>
      <vt:lpstr>Gagalin</vt:lpstr>
      <vt:lpstr>HK Grotesk Bold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of Sensor System for Measuring Volume of Materials on Truck</dc:title>
  <cp:lastModifiedBy>CHANAWAT JANTHAWANG</cp:lastModifiedBy>
  <cp:revision>2</cp:revision>
  <dcterms:created xsi:type="dcterms:W3CDTF">2006-08-16T00:00:00Z</dcterms:created>
  <dcterms:modified xsi:type="dcterms:W3CDTF">2022-03-15T08:35:45Z</dcterms:modified>
  <dc:identifier>DAE2_rRoYc0</dc:identifier>
</cp:coreProperties>
</file>